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5"/>
  </p:notesMasterIdLst>
  <p:handoutMasterIdLst>
    <p:handoutMasterId r:id="rId6"/>
  </p:handoutMasterIdLst>
  <p:sldIdLst>
    <p:sldId id="474" r:id="rId2"/>
    <p:sldId id="492" r:id="rId3"/>
    <p:sldId id="522" r:id="rId4"/>
  </p:sldIdLst>
  <p:sldSz cx="9144000" cy="6858000" type="screen4x3"/>
  <p:notesSz cx="7102475" cy="9388475"/>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FF"/>
    <a:srgbClr val="000099"/>
    <a:srgbClr val="111111"/>
    <a:srgbClr val="008000"/>
    <a:srgbClr val="FF0000"/>
    <a:srgbClr val="0099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80325" autoAdjust="0"/>
  </p:normalViewPr>
  <p:slideViewPr>
    <p:cSldViewPr>
      <p:cViewPr>
        <p:scale>
          <a:sx n="100" d="100"/>
          <a:sy n="100" d="100"/>
        </p:scale>
        <p:origin x="-1380" y="-22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varScale="1">
        <p:scale>
          <a:sx n="61" d="100"/>
          <a:sy n="61" d="100"/>
        </p:scale>
        <p:origin x="-1668" y="-84"/>
      </p:cViewPr>
      <p:guideLst>
        <p:guide orient="horz" pos="2956"/>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99113" cy="461728"/>
          </a:xfrm>
          <a:prstGeom prst="rect">
            <a:avLst/>
          </a:prstGeom>
          <a:noFill/>
          <a:ln>
            <a:noFill/>
          </a:ln>
          <a:effectLst/>
          <a:extLst/>
        </p:spPr>
        <p:txBody>
          <a:bodyPr vert="horz" wrap="square" lIns="93342" tIns="46671" rIns="93342" bIns="46671"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4029669" y="0"/>
            <a:ext cx="3099112" cy="461728"/>
          </a:xfrm>
          <a:prstGeom prst="rect">
            <a:avLst/>
          </a:prstGeom>
          <a:noFill/>
          <a:ln>
            <a:noFill/>
          </a:ln>
          <a:effectLst/>
          <a:extLst/>
        </p:spPr>
        <p:txBody>
          <a:bodyPr vert="horz" wrap="square" lIns="93342" tIns="46671" rIns="93342" bIns="46671"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939573"/>
            <a:ext cx="3099113" cy="461728"/>
          </a:xfrm>
          <a:prstGeom prst="rect">
            <a:avLst/>
          </a:prstGeom>
          <a:noFill/>
          <a:ln>
            <a:noFill/>
          </a:ln>
          <a:effectLst/>
          <a:extLst/>
        </p:spPr>
        <p:txBody>
          <a:bodyPr vert="horz" wrap="square" lIns="93342" tIns="46671" rIns="93342" bIns="46671"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4029669" y="8939573"/>
            <a:ext cx="3099112" cy="461728"/>
          </a:xfrm>
          <a:prstGeom prst="rect">
            <a:avLst/>
          </a:prstGeom>
          <a:noFill/>
          <a:ln>
            <a:noFill/>
          </a:ln>
          <a:effectLst/>
          <a:extLst/>
        </p:spPr>
        <p:txBody>
          <a:bodyPr vert="horz" wrap="square" lIns="93342" tIns="46671" rIns="93342" bIns="46671"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456E7AC5-2B1B-4DB8-9FAE-272D3DE4DC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8141"/>
          </a:xfrm>
          <a:prstGeom prst="rect">
            <a:avLst/>
          </a:prstGeom>
          <a:noFill/>
          <a:ln>
            <a:noFill/>
          </a:ln>
          <a:effectLst/>
          <a:extLst/>
        </p:spPr>
        <p:txBody>
          <a:bodyPr vert="horz" wrap="square" lIns="94882" tIns="47441" rIns="94882" bIns="47441" numCol="1" anchor="t" anchorCtr="0" compatLnSpc="1">
            <a:prstTxWarp prst="textNoShape">
              <a:avLst/>
            </a:prstTxWarp>
          </a:bodyPr>
          <a:lstStyle>
            <a:lvl1pPr defTabSz="949625">
              <a:defRPr sz="1200" b="0">
                <a:solidFill>
                  <a:schemeClr val="tx1"/>
                </a:solidFill>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4024736" y="0"/>
            <a:ext cx="3077739" cy="468141"/>
          </a:xfrm>
          <a:prstGeom prst="rect">
            <a:avLst/>
          </a:prstGeom>
          <a:noFill/>
          <a:ln>
            <a:noFill/>
          </a:ln>
          <a:effectLst/>
          <a:extLst/>
        </p:spPr>
        <p:txBody>
          <a:bodyPr vert="horz" wrap="square" lIns="94882" tIns="47441" rIns="94882" bIns="47441" numCol="1" anchor="t" anchorCtr="0" compatLnSpc="1">
            <a:prstTxWarp prst="textNoShape">
              <a:avLst/>
            </a:prstTxWarp>
          </a:bodyPr>
          <a:lstStyle>
            <a:lvl1pPr algn="r" defTabSz="949625">
              <a:defRPr sz="1200" b="0">
                <a:solidFill>
                  <a:schemeClr val="tx1"/>
                </a:solidFill>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04913" y="704850"/>
            <a:ext cx="4694237"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46997" y="4458564"/>
            <a:ext cx="5208482" cy="4224493"/>
          </a:xfrm>
          <a:prstGeom prst="rect">
            <a:avLst/>
          </a:prstGeom>
          <a:noFill/>
          <a:ln>
            <a:noFill/>
          </a:ln>
          <a:effectLst/>
          <a:extLst/>
        </p:spPr>
        <p:txBody>
          <a:bodyPr vert="horz" wrap="square" lIns="94882" tIns="47441" rIns="94882" bIns="474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20334"/>
            <a:ext cx="3077739" cy="468141"/>
          </a:xfrm>
          <a:prstGeom prst="rect">
            <a:avLst/>
          </a:prstGeom>
          <a:noFill/>
          <a:ln>
            <a:noFill/>
          </a:ln>
          <a:effectLst/>
          <a:extLst/>
        </p:spPr>
        <p:txBody>
          <a:bodyPr vert="horz" wrap="square" lIns="94882" tIns="47441" rIns="94882" bIns="47441" numCol="1" anchor="b" anchorCtr="0" compatLnSpc="1">
            <a:prstTxWarp prst="textNoShape">
              <a:avLst/>
            </a:prstTxWarp>
          </a:bodyPr>
          <a:lstStyle>
            <a:lvl1pPr defTabSz="949625">
              <a:defRPr sz="1200" b="0">
                <a:solidFill>
                  <a:schemeClr val="tx1"/>
                </a:solidFill>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024736" y="8920334"/>
            <a:ext cx="3077739" cy="468141"/>
          </a:xfrm>
          <a:prstGeom prst="rect">
            <a:avLst/>
          </a:prstGeom>
          <a:noFill/>
          <a:ln>
            <a:noFill/>
          </a:ln>
          <a:effectLst/>
          <a:extLst/>
        </p:spPr>
        <p:txBody>
          <a:bodyPr vert="horz" wrap="square" lIns="94882" tIns="47441" rIns="94882" bIns="47441" numCol="1" anchor="b" anchorCtr="0" compatLnSpc="1">
            <a:prstTxWarp prst="textNoShape">
              <a:avLst/>
            </a:prstTxWarp>
          </a:bodyPr>
          <a:lstStyle>
            <a:lvl1pPr algn="r" defTabSz="949625">
              <a:defRPr sz="1200" b="0">
                <a:solidFill>
                  <a:schemeClr val="tx1"/>
                </a:solidFill>
                <a:latin typeface="Times New Roman" pitchFamily="18" charset="0"/>
              </a:defRPr>
            </a:lvl1pPr>
          </a:lstStyle>
          <a:p>
            <a:pPr>
              <a:defRPr/>
            </a:pPr>
            <a:fld id="{F17DECDE-364A-42B6-8BA8-EEBDE9DFC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12850" y="701675"/>
            <a:ext cx="4676775" cy="3506788"/>
          </a:xfrm>
          <a:ln/>
        </p:spPr>
      </p:sp>
      <p:sp>
        <p:nvSpPr>
          <p:cNvPr id="33795" name="Rectangle 3"/>
          <p:cNvSpPr>
            <a:spLocks noGrp="1" noChangeArrowheads="1"/>
          </p:cNvSpPr>
          <p:nvPr>
            <p:ph type="body" idx="1"/>
          </p:nvPr>
        </p:nvSpPr>
        <p:spPr>
          <a:xfrm>
            <a:off x="946997" y="4442532"/>
            <a:ext cx="5208482" cy="4206858"/>
          </a:xfrm>
        </p:spPr>
        <p:txBody>
          <a:bodyPr/>
          <a:lstStyle/>
          <a:p>
            <a:pPr>
              <a:defRPr/>
            </a:pPr>
            <a:r>
              <a:rPr lang="en-US" sz="1100" b="1" cap="all" dirty="0" smtClean="0"/>
              <a:t>Good morning</a:t>
            </a:r>
            <a:endParaRPr lang="en-US" sz="1100" b="1" dirty="0" smtClean="0">
              <a:solidFill>
                <a:srgbClr val="FF0066"/>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r>
              <a:rPr lang="en-US" b="1" smtClean="0"/>
              <a:t>FINANCIAL PLANNING IS THE PROCESS THAT ESTIMATES THE REVENUES WE EXPECT TO RECEIVE AND THE EXPENSES WE EXPECT TO INCUR AND APPROVES LIMITS ON OUR EXPENSES. THESE DECISIONS ARE DOCUMENTED IN THE CTS FINANCIAL PLAN. WE DO THIS ONCE A YEAR.  </a:t>
            </a:r>
          </a:p>
          <a:p>
            <a:endParaRPr lang="en-US" b="1" smtClean="0"/>
          </a:p>
          <a:p>
            <a:r>
              <a:rPr lang="en-US" b="1" smtClean="0"/>
              <a:t>IN CONTRAST. RECEIPTS ARE RECORDED AND PAYMENTS MADE THROUGH THE EXECUTION PROCESS THROUGHOUT THE YEAR. EXECUTION IS DOCUMENTED IN THE CTS QUICKBOOKS ACCOUNTING SYSTEM IN REAL TIME WITH THE EXCEPTION OF THREE CHAPTERS. THESE CHAPTERS MAINTAIN THEIR OWN RECORDS OF THEIR REVENUE AND EXPENSES AND ARE REQUIRED TO PROVIDE QUARTERLY DOCUMENTATION TO CTS TO BE RECORDED IN QUICKBOOKS. WITH OUR COLLECTIVE APPROVAL, THE FINANCIAL PLAN LIMITS PAYMENTS FOR ALL CHAPTERS TO THE NET BUDGETS IN THE FINANCIAL PLAN PLUS THEIR OUTSIDE RECEIPTS. </a:t>
            </a:r>
          </a:p>
          <a:p>
            <a:endParaRPr lang="en-US" b="1" smtClean="0">
              <a:solidFill>
                <a:srgbClr val="FF0066"/>
              </a:solidFill>
            </a:endParaRPr>
          </a:p>
          <a:p>
            <a:r>
              <a:rPr lang="en-US" b="1" smtClean="0">
                <a:solidFill>
                  <a:srgbClr val="FF0066"/>
                </a:solidFill>
              </a:rPr>
              <a:t>LAST YEAR I PROVIDED TUTORIALS ON THE FINANCIAL PLANNING AND EXECUTION PROCESSES. THIS YEAR, SINCE WE ARE LIMITED ON TIME, I WILL DEFER THESE TUTORIALS TO THE AUSTIN AND SAN ANTONIO VICE CHAIRMEN MEETINGS. </a:t>
            </a:r>
          </a:p>
          <a:p>
            <a:endParaRPr lang="en-US" b="1" smtClean="0">
              <a:solidFill>
                <a:srgbClr val="FF0066"/>
              </a:solidFill>
            </a:endParaRPr>
          </a:p>
          <a:p>
            <a:r>
              <a:rPr lang="en-US" b="1" smtClean="0">
                <a:solidFill>
                  <a:srgbClr val="FF0066"/>
                </a:solidFill>
              </a:rPr>
              <a:t>THIS WILL LEAVE US TIME TO CONCENTRATE ON THE FINANCIAL DATA, 2013 GOALS, THE FINANCIAL PLAN, AND ITS APPROVAL. </a:t>
            </a:r>
          </a:p>
          <a:p>
            <a:endParaRPr lang="en-US" b="1" smtClean="0">
              <a:solidFill>
                <a:srgbClr val="FF0066"/>
              </a:solidFill>
            </a:endParaRPr>
          </a:p>
          <a:p>
            <a:r>
              <a:rPr lang="en-US" b="1" smtClean="0">
                <a:solidFill>
                  <a:srgbClr val="FF0066"/>
                </a:solidFill>
              </a:rPr>
              <a:t>SO LET’S START BY LOOKING AT THE FINANCIAL RESULTS FROM LAST YEAR. </a:t>
            </a:r>
          </a:p>
          <a:p>
            <a:endParaRPr lang="en-US" b="1" smtClean="0">
              <a:solidFill>
                <a:srgbClr val="FF0066"/>
              </a:solidFill>
            </a:endParaRP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cstate="print">
            <a:lum bright="70000" contrast="-70000"/>
          </a:blip>
          <a:srcRect/>
          <a:stretch>
            <a:fillRect/>
          </a:stretch>
        </p:blipFill>
        <p:spPr bwMode="auto">
          <a:xfrm>
            <a:off x="304800" y="1828800"/>
            <a:ext cx="8610600" cy="2630488"/>
          </a:xfrm>
          <a:prstGeom prst="rect">
            <a:avLst/>
          </a:prstGeom>
          <a:noFill/>
          <a:ln w="9525">
            <a:noFill/>
            <a:miter lim="800000"/>
            <a:headEnd/>
            <a:tailEnd/>
          </a:ln>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pPr lvl="0"/>
            <a:r>
              <a:rPr lang="en-US" noProof="0" smtClean="0"/>
              <a:t>Click to edit Master title style</a:t>
            </a: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p:spPr>
        <p:txBody>
          <a:bodyPr wrap="none" anchor="ctr"/>
          <a:lstStyle/>
          <a:p>
            <a:pPr>
              <a:defRPr/>
            </a:pPr>
            <a:endParaRPr lang="en-US"/>
          </a:p>
        </p:txBody>
      </p:sp>
      <p:pic>
        <p:nvPicPr>
          <p:cNvPr id="3077" name="Picture 5" descr="ieeeblu"/>
          <p:cNvPicPr>
            <a:picLocks noChangeAspect="1" noChangeArrowheads="1"/>
          </p:cNvPicPr>
          <p:nvPr/>
        </p:nvPicPr>
        <p:blipFill>
          <a:blip r:embed="rId15" cstate="print"/>
          <a:srcRect/>
          <a:stretch>
            <a:fillRect/>
          </a:stretch>
        </p:blipFill>
        <p:spPr bwMode="auto">
          <a:xfrm>
            <a:off x="7504113" y="6281738"/>
            <a:ext cx="1066800" cy="325437"/>
          </a:xfrm>
          <a:prstGeom prst="rect">
            <a:avLst/>
          </a:prstGeom>
          <a:noFill/>
          <a:ln w="9525">
            <a:noFill/>
            <a:miter lim="800000"/>
            <a:headEnd/>
            <a:tailEnd/>
          </a:ln>
        </p:spPr>
      </p:pic>
      <p:sp>
        <p:nvSpPr>
          <p:cNvPr id="1030" name="Text Box 6"/>
          <p:cNvSpPr txBox="1">
            <a:spLocks noChangeArrowheads="1"/>
          </p:cNvSpPr>
          <p:nvPr/>
        </p:nvSpPr>
        <p:spPr bwMode="auto">
          <a:xfrm>
            <a:off x="1600200" y="6172200"/>
            <a:ext cx="5638800" cy="304800"/>
          </a:xfrm>
          <a:prstGeom prst="rect">
            <a:avLst/>
          </a:prstGeom>
          <a:noFill/>
          <a:ln>
            <a:noFill/>
          </a:ln>
          <a:effectLs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defRPr/>
            </a:pPr>
            <a:r>
              <a:rPr lang="en-US" sz="1400" smtClean="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4096"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 id="2147484095"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fade">
                                      <p:cBhvr>
                                        <p:cTn id="7" dur="2000"/>
                                        <p:tgtEl>
                                          <p:spTgt spid="1761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6131"/>
                                        </p:tgtEl>
                                        <p:attrNameLst>
                                          <p:attrName>style.visibility</p:attrName>
                                        </p:attrNameLst>
                                      </p:cBhvr>
                                      <p:to>
                                        <p:strVal val="visible"/>
                                      </p:to>
                                    </p:set>
                                    <p:animEffect transition="in" filter="fade">
                                      <p:cBhvr>
                                        <p:cTn id="10" dur="2000"/>
                                        <p:tgtEl>
                                          <p:spTgt spid="176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p:tmplLst>
          <p:tmpl>
            <p:tnLst>
              <p:par>
                <p:cTn presetID="10" presetClass="entr" presetSubtype="0" fill="hold" nodeType="withEffect">
                  <p:stCondLst>
                    <p:cond delay="0"/>
                  </p:stCondLst>
                  <p:childTnLst>
                    <p:set>
                      <p:cBhvr>
                        <p:cTn dur="1" fill="hold">
                          <p:stCondLst>
                            <p:cond delay="0"/>
                          </p:stCondLst>
                        </p:cTn>
                        <p:tgtEl>
                          <p:spTgt spid="176131"/>
                        </p:tgtEl>
                        <p:attrNameLst>
                          <p:attrName>style.visibility</p:attrName>
                        </p:attrNameLst>
                      </p:cBhvr>
                      <p:to>
                        <p:strVal val="visible"/>
                      </p:to>
                    </p:set>
                    <p:animEffect transition="in" filter="fade">
                      <p:cBhvr>
                        <p:cTn dur="2000"/>
                        <p:tgtEl>
                          <p:spTgt spid="176131"/>
                        </p:tgtEl>
                      </p:cBhvr>
                    </p:animEffect>
                  </p:childTnLst>
                </p:cTn>
              </p:par>
            </p:tnLst>
          </p:tmpl>
        </p:tmplLst>
      </p:bldP>
    </p:bld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57200"/>
            <a:ext cx="8763000" cy="60198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AGENDA</a:t>
            </a:r>
            <a:br>
              <a:rPr lang="en-US" dirty="0" smtClean="0"/>
            </a:br>
            <a:r>
              <a:rPr lang="en-US" dirty="0" smtClean="0"/>
              <a:t> </a:t>
            </a:r>
            <a:r>
              <a:rPr lang="en-US" sz="2800" dirty="0" smtClean="0"/>
              <a:t>CTS ExCom Spring Planning Meeting</a:t>
            </a:r>
            <a:br>
              <a:rPr lang="en-US" sz="2800" dirty="0" smtClean="0"/>
            </a:br>
            <a:r>
              <a:rPr lang="en-US" sz="2800" dirty="0" smtClean="0"/>
              <a:t>San Marcos</a:t>
            </a:r>
            <a:br>
              <a:rPr lang="en-US" sz="2800" dirty="0" smtClean="0"/>
            </a:br>
            <a:r>
              <a:rPr lang="en-US" sz="2800" dirty="0" smtClean="0"/>
              <a:t>January 16, 2015</a:t>
            </a:r>
            <a:r>
              <a:rPr lang="en-US" dirty="0" smtClean="0"/>
              <a:t/>
            </a:r>
            <a:br>
              <a:rPr lang="en-US" dirty="0" smtClean="0"/>
            </a:br>
            <a:r>
              <a:rPr lang="en-US" sz="2000" dirty="0" smtClean="0"/>
              <a:t/>
            </a:r>
            <a:br>
              <a:rPr lang="en-US" sz="2000" dirty="0" smtClean="0"/>
            </a:br>
            <a:r>
              <a:rPr lang="en-US" sz="2000" dirty="0" smtClean="0"/>
              <a:t>                       </a:t>
            </a:r>
          </a:p>
        </p:txBody>
      </p:sp>
      <p:pic>
        <p:nvPicPr>
          <p:cNvPr id="5123" name="Picture 3" descr="IEEE Logo"/>
          <p:cNvPicPr>
            <a:picLocks noChangeAspect="1" noChangeArrowheads="1"/>
          </p:cNvPicPr>
          <p:nvPr/>
        </p:nvPicPr>
        <p:blipFill>
          <a:blip r:embed="rId3" cstate="print"/>
          <a:srcRect/>
          <a:stretch>
            <a:fillRect/>
          </a:stretch>
        </p:blipFill>
        <p:spPr bwMode="auto">
          <a:xfrm>
            <a:off x="3505200" y="990600"/>
            <a:ext cx="1752600" cy="609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Morning Agenda</a:t>
            </a:r>
          </a:p>
        </p:txBody>
      </p:sp>
      <p:sp>
        <p:nvSpPr>
          <p:cNvPr id="6147" name="Rectangle 3"/>
          <p:cNvSpPr>
            <a:spLocks noGrp="1" noChangeArrowheads="1"/>
          </p:cNvSpPr>
          <p:nvPr>
            <p:ph type="body" idx="1"/>
          </p:nvPr>
        </p:nvSpPr>
        <p:spPr>
          <a:xfrm>
            <a:off x="990600" y="1600200"/>
            <a:ext cx="7391400" cy="4191000"/>
          </a:xfrm>
        </p:spPr>
        <p:txBody>
          <a:bodyPr/>
          <a:lstStyle/>
          <a:p>
            <a:pPr>
              <a:lnSpc>
                <a:spcPct val="90000"/>
              </a:lnSpc>
            </a:pPr>
            <a:r>
              <a:rPr lang="en-US" sz="2800" dirty="0" smtClean="0"/>
              <a:t>0730 Networking, Coffee, Snacks, Sign in</a:t>
            </a:r>
          </a:p>
          <a:p>
            <a:pPr>
              <a:lnSpc>
                <a:spcPct val="90000"/>
              </a:lnSpc>
            </a:pPr>
            <a:r>
              <a:rPr lang="en-US" sz="2800" dirty="0" smtClean="0"/>
              <a:t>0800 Call to Order, Agenda, Introductions </a:t>
            </a:r>
          </a:p>
          <a:p>
            <a:pPr>
              <a:lnSpc>
                <a:spcPct val="90000"/>
              </a:lnSpc>
            </a:pPr>
            <a:r>
              <a:rPr lang="en-US" sz="2800" dirty="0" smtClean="0"/>
              <a:t>0820 Chapter Reports</a:t>
            </a:r>
          </a:p>
          <a:p>
            <a:pPr>
              <a:lnSpc>
                <a:spcPct val="90000"/>
              </a:lnSpc>
            </a:pPr>
            <a:r>
              <a:rPr lang="en-US" sz="2800" dirty="0" smtClean="0"/>
              <a:t>0920 Break, Networking</a:t>
            </a:r>
          </a:p>
          <a:p>
            <a:pPr>
              <a:lnSpc>
                <a:spcPct val="90000"/>
              </a:lnSpc>
            </a:pPr>
            <a:r>
              <a:rPr lang="en-US" sz="2800" dirty="0" smtClean="0"/>
              <a:t>0950 Chapter Reports</a:t>
            </a:r>
          </a:p>
          <a:p>
            <a:pPr>
              <a:lnSpc>
                <a:spcPct val="90000"/>
              </a:lnSpc>
            </a:pPr>
            <a:r>
              <a:rPr lang="en-US" sz="2800" dirty="0" smtClean="0"/>
              <a:t>1100 Break Out </a:t>
            </a:r>
            <a:r>
              <a:rPr lang="en-US" sz="2800" dirty="0" smtClean="0"/>
              <a:t>Sessions-Lunch</a:t>
            </a:r>
            <a:endParaRPr lang="en-US" sz="2800" dirty="0" smtClean="0"/>
          </a:p>
          <a:p>
            <a:pPr lvl="1">
              <a:lnSpc>
                <a:spcPct val="90000"/>
              </a:lnSpc>
              <a:buNone/>
            </a:pPr>
            <a:r>
              <a:rPr lang="en-US" sz="2400" dirty="0" smtClean="0"/>
              <a:t>         Events           Governance         Ideas  </a:t>
            </a:r>
          </a:p>
          <a:p>
            <a:pPr lvl="1">
              <a:lnSpc>
                <a:spcPct val="90000"/>
              </a:lnSpc>
              <a:buNone/>
            </a:pPr>
            <a:r>
              <a:rPr lang="en-US" sz="2400" dirty="0" smtClean="0"/>
              <a:t>Lunch: Courtesy </a:t>
            </a:r>
            <a:r>
              <a:rPr lang="en-US" sz="2400" dirty="0" smtClean="0"/>
              <a:t>of CTS and </a:t>
            </a:r>
            <a:r>
              <a:rPr lang="en-US" sz="2400" dirty="0" err="1" smtClean="0"/>
              <a:t>Fuschak’s</a:t>
            </a:r>
            <a:r>
              <a:rPr lang="en-US" sz="2400" dirty="0" smtClean="0"/>
              <a:t> BBQ</a:t>
            </a:r>
          </a:p>
          <a:p>
            <a:pPr>
              <a:lnSpc>
                <a:spcPct val="90000"/>
              </a:lnSpc>
            </a:pPr>
            <a:r>
              <a:rPr lang="en-US" sz="2800" dirty="0" smtClean="0"/>
              <a:t>1230 Break Out </a:t>
            </a:r>
            <a:r>
              <a:rPr lang="en-US" sz="2800" dirty="0" smtClean="0"/>
              <a:t>Reports </a:t>
            </a:r>
            <a:r>
              <a:rPr lang="en-US" sz="2800" dirty="0" smtClean="0"/>
              <a:t>and Discussion</a:t>
            </a:r>
          </a:p>
          <a:p>
            <a:pPr>
              <a:lnSpc>
                <a:spcPct val="90000"/>
              </a:lnSpc>
            </a:pPr>
            <a:endParaRPr lang="en-US"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Afternoon Agenda</a:t>
            </a:r>
            <a:endParaRPr lang="en-US" dirty="0"/>
          </a:p>
        </p:txBody>
      </p:sp>
      <p:sp>
        <p:nvSpPr>
          <p:cNvPr id="3" name="Content Placeholder 2"/>
          <p:cNvSpPr>
            <a:spLocks noGrp="1"/>
          </p:cNvSpPr>
          <p:nvPr>
            <p:ph idx="1"/>
          </p:nvPr>
        </p:nvSpPr>
        <p:spPr>
          <a:xfrm>
            <a:off x="533400" y="1447800"/>
            <a:ext cx="8305800" cy="4495800"/>
          </a:xfrm>
        </p:spPr>
        <p:txBody>
          <a:bodyPr/>
          <a:lstStyle/>
          <a:p>
            <a:r>
              <a:rPr lang="en-US" sz="2800" dirty="0" smtClean="0"/>
              <a:t>1300 </a:t>
            </a:r>
            <a:r>
              <a:rPr lang="en-US" sz="2800" dirty="0" smtClean="0"/>
              <a:t>Student Branch Reports</a:t>
            </a:r>
          </a:p>
          <a:p>
            <a:r>
              <a:rPr lang="en-US" sz="2800" dirty="0" smtClean="0"/>
              <a:t>1400 Treasurer/</a:t>
            </a:r>
            <a:r>
              <a:rPr lang="en-US" sz="2800" dirty="0" err="1" smtClean="0"/>
              <a:t>FinCom</a:t>
            </a:r>
            <a:r>
              <a:rPr lang="en-US" sz="2800" dirty="0" smtClean="0"/>
              <a:t> Report and </a:t>
            </a:r>
            <a:br>
              <a:rPr lang="en-US" sz="2800" dirty="0" smtClean="0"/>
            </a:br>
            <a:r>
              <a:rPr lang="en-US" sz="2800" dirty="0" smtClean="0"/>
              <a:t>         Motion to Approve Budgets</a:t>
            </a:r>
          </a:p>
          <a:p>
            <a:r>
              <a:rPr lang="en-US" sz="2800" dirty="0" smtClean="0"/>
              <a:t>1425 Secretary’s Report and L-31 </a:t>
            </a:r>
            <a:r>
              <a:rPr lang="en-US" sz="2800" dirty="0" smtClean="0"/>
              <a:t>Analysis</a:t>
            </a:r>
            <a:endParaRPr lang="en-US" sz="2800" dirty="0" smtClean="0"/>
          </a:p>
          <a:p>
            <a:r>
              <a:rPr lang="en-US" sz="2800" dirty="0" smtClean="0"/>
              <a:t>1440 </a:t>
            </a:r>
            <a:r>
              <a:rPr lang="en-US" sz="2800" dirty="0" err="1" smtClean="0"/>
              <a:t>PAPRCom</a:t>
            </a:r>
            <a:r>
              <a:rPr lang="en-US" sz="2800" dirty="0" smtClean="0"/>
              <a:t> Report and Motions to Approve</a:t>
            </a:r>
          </a:p>
          <a:p>
            <a:pPr>
              <a:buNone/>
            </a:pPr>
            <a:r>
              <a:rPr lang="en-US" sz="2800" dirty="0" smtClean="0"/>
              <a:t>	         “Committees” and “Management” </a:t>
            </a:r>
            <a:r>
              <a:rPr lang="en-US" sz="2800" dirty="0" err="1" smtClean="0"/>
              <a:t>LOPs</a:t>
            </a:r>
            <a:r>
              <a:rPr lang="en-US" sz="2800" dirty="0" smtClean="0"/>
              <a:t> </a:t>
            </a:r>
          </a:p>
          <a:p>
            <a:r>
              <a:rPr lang="en-US" sz="2800" dirty="0" smtClean="0"/>
              <a:t>1455 New Business</a:t>
            </a:r>
          </a:p>
          <a:p>
            <a:r>
              <a:rPr lang="en-US" sz="2800" dirty="0" smtClean="0"/>
              <a:t>1500 Adjourn, Networking, Sign in</a:t>
            </a:r>
          </a:p>
          <a:p>
            <a:pPr algn="ctr">
              <a:buNone/>
            </a:pPr>
            <a:r>
              <a:rPr lang="en-US" sz="2800" dirty="0" smtClean="0"/>
              <a:t>– </a:t>
            </a:r>
            <a:r>
              <a:rPr lang="en-US" sz="2800" dirty="0" smtClean="0"/>
              <a:t>PRACTICE DEFENSIVE DRIVING– </a:t>
            </a:r>
          </a:p>
          <a:p>
            <a:pPr algn="ctr">
              <a:buNone/>
            </a:pPr>
            <a:endParaRPr lang="en-US" sz="2800" dirty="0" smtClean="0"/>
          </a:p>
          <a:p>
            <a:pPr algn="ctr">
              <a:buNone/>
            </a:pPr>
            <a:r>
              <a:rPr lang="en-US" sz="2800" dirty="0" smtClean="0"/>
              <a:t>  </a:t>
            </a:r>
            <a:endParaRPr lang="en-US" sz="2800" dirty="0" smtClean="0"/>
          </a:p>
          <a:p>
            <a:r>
              <a:rPr lang="en-US" sz="2800" dirty="0" smtClean="0"/>
              <a:t>—</a:t>
            </a:r>
          </a:p>
          <a:p>
            <a:endParaRPr lang="en-US" sz="2800" dirty="0"/>
          </a:p>
        </p:txBody>
      </p:sp>
    </p:spTree>
  </p:cSld>
  <p:clrMapOvr>
    <a:masterClrMapping/>
  </p:clrMapOvr>
  <p:transition spd="med"/>
</p:sld>
</file>

<file path=ppt/theme/theme1.xml><?xml version="1.0" encoding="utf-8"?>
<a:theme xmlns:a="http://schemas.openxmlformats.org/drawingml/2006/main" name="CTS June 14th Meeting1">
  <a:themeElements>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10821</TotalTime>
  <Words>269</Words>
  <Application>Microsoft Office PowerPoint</Application>
  <PresentationFormat>On-screen Show (4:3)</PresentationFormat>
  <Paragraphs>33</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CTS June 14th Meeting1</vt:lpstr>
      <vt:lpstr>   AGENDA  CTS ExCom Spring Planning Meeting San Marcos January 16, 2015                         </vt:lpstr>
      <vt:lpstr>Morning Agenda</vt:lpstr>
      <vt:lpstr>Afternoon Agenda</vt:lpstr>
    </vt:vector>
  </TitlesOfParts>
  <Company>IEEE, Central Texas Sectioin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CTS Spring Planning Meeting</dc:title>
  <dc:creator>Don Drumtra, Treasurer</dc:creator>
  <cp:lastModifiedBy>Don</cp:lastModifiedBy>
  <cp:revision>713</cp:revision>
  <cp:lastPrinted>2001-01-12T15:49:42Z</cp:lastPrinted>
  <dcterms:created xsi:type="dcterms:W3CDTF">1999-07-08T04:59:44Z</dcterms:created>
  <dcterms:modified xsi:type="dcterms:W3CDTF">2016-01-15T22:24:19Z</dcterms:modified>
</cp:coreProperties>
</file>